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0" r:id="rId2"/>
    <p:sldId id="281" r:id="rId3"/>
    <p:sldId id="335" r:id="rId4"/>
    <p:sldId id="319" r:id="rId5"/>
    <p:sldId id="344" r:id="rId6"/>
    <p:sldId id="345" r:id="rId7"/>
    <p:sldId id="346" r:id="rId8"/>
    <p:sldId id="348" r:id="rId9"/>
    <p:sldId id="337" r:id="rId10"/>
    <p:sldId id="347" r:id="rId11"/>
    <p:sldId id="349" r:id="rId12"/>
    <p:sldId id="353" r:id="rId13"/>
    <p:sldId id="354" r:id="rId14"/>
    <p:sldId id="355" r:id="rId15"/>
    <p:sldId id="35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060"/>
    <a:srgbClr val="0D0957"/>
    <a:srgbClr val="FFFFCC"/>
    <a:srgbClr val="FFFF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64" autoAdjust="0"/>
  </p:normalViewPr>
  <p:slideViewPr>
    <p:cSldViewPr>
      <p:cViewPr varScale="1">
        <p:scale>
          <a:sx n="64" d="100"/>
          <a:sy n="64" d="100"/>
        </p:scale>
        <p:origin x="724" y="48"/>
      </p:cViewPr>
      <p:guideLst>
        <p:guide orient="horz" pos="34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7F4DA-1499-4B9C-8D80-7D0708C2CFF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B41BC-05E4-437E-A20A-5E32BC7F3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2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B41BC-05E4-437E-A20A-5E32BC7F3E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5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B41BC-05E4-437E-A20A-5E32BC7F3E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60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B41BC-05E4-437E-A20A-5E32BC7F3E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96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B41BC-05E4-437E-A20A-5E32BC7F3E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64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21A-249F-476E-A6E0-D7291BF3B8C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DA0C-67BC-48BC-9644-A213305BB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74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21A-249F-476E-A6E0-D7291BF3B8C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DA0C-67BC-48BC-9644-A213305BB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72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21A-249F-476E-A6E0-D7291BF3B8C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DA0C-67BC-48BC-9644-A213305BB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08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21A-249F-476E-A6E0-D7291BF3B8C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DA0C-67BC-48BC-9644-A213305BB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28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21A-249F-476E-A6E0-D7291BF3B8C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DA0C-67BC-48BC-9644-A213305BB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32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21A-249F-476E-A6E0-D7291BF3B8C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DA0C-67BC-48BC-9644-A213305BB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9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21A-249F-476E-A6E0-D7291BF3B8C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DA0C-67BC-48BC-9644-A213305BB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52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21A-249F-476E-A6E0-D7291BF3B8C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DA0C-67BC-48BC-9644-A213305BB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57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21A-249F-476E-A6E0-D7291BF3B8C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DA0C-67BC-48BC-9644-A213305BB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82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21A-249F-476E-A6E0-D7291BF3B8C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DA0C-67BC-48BC-9644-A213305BB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11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21A-249F-476E-A6E0-D7291BF3B8C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DA0C-67BC-48BC-9644-A213305BB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53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7821A-249F-476E-A6E0-D7291BF3B8C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5DA0C-67BC-48BC-9644-A213305BB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3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image" Target="../media/image1.gif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4.wmf"/><Relationship Id="rId9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-373856"/>
            <a:ext cx="12192000" cy="723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FSTV1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" y="23625"/>
            <a:ext cx="1987680" cy="177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DAISI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5372100"/>
            <a:ext cx="1816894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DAISI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429250"/>
            <a:ext cx="181689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3962400" y="3733800"/>
            <a:ext cx="4457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2800" dirty="0">
                <a:solidFill>
                  <a:srgbClr val="006600"/>
                </a:solidFill>
                <a:latin typeface=".VnTime"/>
              </a:rPr>
              <a:t> :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Đỗ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Huyền</a:t>
            </a:r>
            <a:endParaRPr lang="en-US" altLang="en-US" sz="2800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976" name="WordArt 8"/>
          <p:cNvSpPr>
            <a:spLocks noChangeArrowheads="1" noChangeShapeType="1" noTextEdit="1"/>
          </p:cNvSpPr>
          <p:nvPr/>
        </p:nvSpPr>
        <p:spPr bwMode="auto">
          <a:xfrm>
            <a:off x="1447800" y="762001"/>
            <a:ext cx="9525000" cy="52054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</a:t>
            </a:r>
          </a:p>
        </p:txBody>
      </p:sp>
      <p:pic>
        <p:nvPicPr>
          <p:cNvPr id="2057" name="Picture 9" descr="XMSTRER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1687"/>
            <a:ext cx="245269" cy="203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DAISI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693" y="5086352"/>
            <a:ext cx="2250281" cy="92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CHCA207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5200651"/>
            <a:ext cx="3100388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80" name="WordArt 12"/>
          <p:cNvSpPr>
            <a:spLocks noChangeArrowheads="1" noChangeShapeType="1" noTextEdit="1"/>
          </p:cNvSpPr>
          <p:nvPr/>
        </p:nvSpPr>
        <p:spPr bwMode="auto">
          <a:xfrm>
            <a:off x="2514601" y="2209800"/>
            <a:ext cx="6858000" cy="11376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CÁC THẦY CÔ GIÁO VỀ DỰ GIỜ</a:t>
            </a:r>
          </a:p>
          <a:p>
            <a:pPr algn="ctr"/>
            <a:r>
              <a:rPr lang="en-US" sz="27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TOÁN- LỚP 5A</a:t>
            </a:r>
          </a:p>
        </p:txBody>
      </p:sp>
      <p:sp>
        <p:nvSpPr>
          <p:cNvPr id="83981" name="Text Box 13"/>
          <p:cNvSpPr txBox="1">
            <a:spLocks noChangeArrowheads="1"/>
          </p:cNvSpPr>
          <p:nvPr/>
        </p:nvSpPr>
        <p:spPr bwMode="auto">
          <a:xfrm>
            <a:off x="3962400" y="4267201"/>
            <a:ext cx="58674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</a:rPr>
              <a:t> :</a:t>
            </a:r>
            <a:r>
              <a:rPr lang="en-US" altLang="en-US" sz="2800" dirty="0">
                <a:solidFill>
                  <a:srgbClr val="006600"/>
                </a:solidFill>
                <a:latin typeface=".VnTime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Tiểu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Tây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Hưng</a:t>
            </a:r>
            <a:endParaRPr lang="en-US" altLang="en-US" sz="28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          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Huyện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Tiên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Lãng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Hải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Phòng</a:t>
            </a:r>
            <a:endParaRPr lang="en-US" altLang="en-US" sz="2800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62" name="Picture 14" descr="XMSTRER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6731" y="59911"/>
            <a:ext cx="245269" cy="203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3" name="TextBox 1"/>
          <p:cNvSpPr txBox="1">
            <a:spLocks noChangeArrowheads="1"/>
          </p:cNvSpPr>
          <p:nvPr/>
        </p:nvSpPr>
        <p:spPr bwMode="auto">
          <a:xfrm>
            <a:off x="5753101" y="3055145"/>
            <a:ext cx="6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350">
              <a:latin typeface="Arial" panose="020B0604020202020204" pitchFamily="34" charset="0"/>
            </a:endParaRPr>
          </a:p>
        </p:txBody>
      </p:sp>
      <p:pic>
        <p:nvPicPr>
          <p:cNvPr id="2" name="LopChungTaDoanKet-CamNhung-262916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6654" y="42106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281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502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3975" grpId="0"/>
      <p:bldP spid="8398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"/>
          <p:cNvGraphicFramePr>
            <a:graphicFrameLocks/>
          </p:cNvGraphicFramePr>
          <p:nvPr/>
        </p:nvGraphicFramePr>
        <p:xfrm>
          <a:off x="152400" y="1916430"/>
          <a:ext cx="11730990" cy="3417570"/>
        </p:xfrm>
        <a:graphic>
          <a:graphicData uri="http://schemas.openxmlformats.org/drawingml/2006/table">
            <a:tbl>
              <a:tblPr/>
              <a:tblGrid>
                <a:gridCol w="1675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5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1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4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90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982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3446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1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en-US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en-US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5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 Box 32"/>
          <p:cNvSpPr txBox="1"/>
          <p:nvPr/>
        </p:nvSpPr>
        <p:spPr>
          <a:xfrm>
            <a:off x="5157470" y="1969770"/>
            <a:ext cx="21443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 vuông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3"/>
          <p:cNvSpPr txBox="1"/>
          <p:nvPr/>
        </p:nvSpPr>
        <p:spPr>
          <a:xfrm>
            <a:off x="1128395" y="1912620"/>
            <a:ext cx="36518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hơn mét vuông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34"/>
          <p:cNvSpPr txBox="1"/>
          <p:nvPr/>
        </p:nvSpPr>
        <p:spPr>
          <a:xfrm>
            <a:off x="7945120" y="1905000"/>
            <a:ext cx="33826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hơn mét vuông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5"/>
          <p:cNvSpPr txBox="1"/>
          <p:nvPr/>
        </p:nvSpPr>
        <p:spPr>
          <a:xfrm>
            <a:off x="5661025" y="2463800"/>
            <a:ext cx="7969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36"/>
          <p:cNvSpPr txBox="1"/>
          <p:nvPr/>
        </p:nvSpPr>
        <p:spPr>
          <a:xfrm>
            <a:off x="367030" y="2433955"/>
            <a:ext cx="10591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solidFill>
                  <a:srgbClr val="0B0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sz="2800" b="1" baseline="30000" dirty="0">
                <a:solidFill>
                  <a:srgbClr val="0B0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solidFill>
                <a:srgbClr val="0B0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37"/>
          <p:cNvSpPr txBox="1"/>
          <p:nvPr/>
        </p:nvSpPr>
        <p:spPr>
          <a:xfrm>
            <a:off x="7232015" y="2439670"/>
            <a:ext cx="10591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solidFill>
                  <a:srgbClr val="0B0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sz="2800" b="1" baseline="30000" dirty="0">
                <a:solidFill>
                  <a:srgbClr val="0B0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baseline="30000" dirty="0">
                <a:solidFill>
                  <a:srgbClr val="0B0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800" b="1" dirty="0">
              <a:solidFill>
                <a:srgbClr val="0B0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38"/>
          <p:cNvSpPr txBox="1"/>
          <p:nvPr/>
        </p:nvSpPr>
        <p:spPr>
          <a:xfrm>
            <a:off x="8947150" y="2486660"/>
            <a:ext cx="10026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solidFill>
                  <a:srgbClr val="0B0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sz="2800" b="1" baseline="30000" dirty="0">
                <a:solidFill>
                  <a:srgbClr val="0B0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solidFill>
                <a:srgbClr val="0B0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39"/>
          <p:cNvSpPr txBox="1"/>
          <p:nvPr/>
        </p:nvSpPr>
        <p:spPr>
          <a:xfrm>
            <a:off x="10692765" y="2478405"/>
            <a:ext cx="1190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solidFill>
                  <a:srgbClr val="0B0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sz="2800" b="1" baseline="30000" dirty="0">
                <a:solidFill>
                  <a:srgbClr val="0B0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solidFill>
                <a:srgbClr val="0B0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40"/>
          <p:cNvSpPr txBox="1"/>
          <p:nvPr/>
        </p:nvSpPr>
        <p:spPr>
          <a:xfrm>
            <a:off x="3681730" y="2475230"/>
            <a:ext cx="12954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solidFill>
                  <a:srgbClr val="0B0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</a:t>
            </a:r>
            <a:r>
              <a:rPr sz="2800" b="1" baseline="30000" dirty="0">
                <a:solidFill>
                  <a:srgbClr val="0B0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solidFill>
                <a:srgbClr val="0B0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41"/>
          <p:cNvSpPr txBox="1"/>
          <p:nvPr/>
        </p:nvSpPr>
        <p:spPr>
          <a:xfrm>
            <a:off x="2111375" y="2501265"/>
            <a:ext cx="10604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B0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endParaRPr sz="2800" b="1" dirty="0">
              <a:solidFill>
                <a:srgbClr val="0B0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Box 42"/>
          <p:cNvSpPr txBox="1"/>
          <p:nvPr/>
        </p:nvSpPr>
        <p:spPr>
          <a:xfrm rot="10800000" flipV="1">
            <a:off x="-10887" y="3308985"/>
            <a:ext cx="1915886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1km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44"/>
          <p:cNvSpPr txBox="1"/>
          <p:nvPr/>
        </p:nvSpPr>
        <p:spPr>
          <a:xfrm>
            <a:off x="1600200" y="3308985"/>
            <a:ext cx="207264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1ha                    </a:t>
            </a:r>
            <a:endParaRPr sz="24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45"/>
          <p:cNvSpPr txBox="1"/>
          <p:nvPr/>
        </p:nvSpPr>
        <p:spPr>
          <a:xfrm>
            <a:off x="3284220" y="3308985"/>
            <a:ext cx="18008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1dam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 Box 46"/>
          <p:cNvSpPr txBox="1"/>
          <p:nvPr/>
        </p:nvSpPr>
        <p:spPr>
          <a:xfrm>
            <a:off x="5062220" y="3317240"/>
            <a:ext cx="196913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 Box 47"/>
          <p:cNvSpPr txBox="1"/>
          <p:nvPr/>
        </p:nvSpPr>
        <p:spPr>
          <a:xfrm>
            <a:off x="7043420" y="3308985"/>
            <a:ext cx="18008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1dm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 Box 48"/>
          <p:cNvSpPr txBox="1"/>
          <p:nvPr/>
        </p:nvSpPr>
        <p:spPr>
          <a:xfrm>
            <a:off x="8409305" y="3308985"/>
            <a:ext cx="21062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1cm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 Box 49"/>
          <p:cNvSpPr txBox="1"/>
          <p:nvPr/>
        </p:nvSpPr>
        <p:spPr>
          <a:xfrm>
            <a:off x="10253980" y="3308985"/>
            <a:ext cx="18008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1mm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400" b="1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0" name="Object 50"/>
          <p:cNvGraphicFramePr>
            <a:graphicFrameLocks noChangeAspect="1"/>
          </p:cNvGraphicFramePr>
          <p:nvPr/>
        </p:nvGraphicFramePr>
        <p:xfrm>
          <a:off x="10692765" y="3839845"/>
          <a:ext cx="70040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79400" imgH="419100" progId="Equation.3">
                  <p:embed/>
                </p:oleObj>
              </mc:Choice>
              <mc:Fallback>
                <p:oleObj r:id="rId3" imgW="279400" imgH="419100" progId="Equation.3">
                  <p:embed/>
                  <p:pic>
                    <p:nvPicPr>
                      <p:cNvPr id="20" name="Object 50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10692765" y="3839845"/>
                        <a:ext cx="700405" cy="76771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51"/>
          <p:cNvSpPr txBox="1"/>
          <p:nvPr/>
        </p:nvSpPr>
        <p:spPr>
          <a:xfrm>
            <a:off x="10212070" y="3994785"/>
            <a:ext cx="19151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400" b="1" dirty="0">
              <a:latin typeface="Arial" panose="020B0604020202020204" pitchFamily="34" charset="0"/>
            </a:endParaRPr>
          </a:p>
        </p:txBody>
      </p:sp>
      <p:sp>
        <p:nvSpPr>
          <p:cNvPr id="22" name="Text Box 52"/>
          <p:cNvSpPr txBox="1"/>
          <p:nvPr/>
        </p:nvSpPr>
        <p:spPr>
          <a:xfrm>
            <a:off x="8658225" y="3994785"/>
            <a:ext cx="18268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dm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 Box 53"/>
          <p:cNvSpPr txBox="1"/>
          <p:nvPr/>
        </p:nvSpPr>
        <p:spPr>
          <a:xfrm>
            <a:off x="6935470" y="3918585"/>
            <a:ext cx="196405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sz="2400" b="1" dirty="0">
              <a:latin typeface="Arial" panose="020B0604020202020204" pitchFamily="34" charset="0"/>
            </a:endParaRPr>
          </a:p>
        </p:txBody>
      </p:sp>
      <p:sp>
        <p:nvSpPr>
          <p:cNvPr id="24" name="Text Box 54"/>
          <p:cNvSpPr txBox="1"/>
          <p:nvPr/>
        </p:nvSpPr>
        <p:spPr>
          <a:xfrm>
            <a:off x="5052060" y="3994785"/>
            <a:ext cx="20345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   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</a:t>
            </a:r>
            <a:endParaRPr sz="2400" b="1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Text Box 55"/>
          <p:cNvSpPr txBox="1"/>
          <p:nvPr/>
        </p:nvSpPr>
        <p:spPr>
          <a:xfrm>
            <a:off x="3313430" y="4139565"/>
            <a:ext cx="186817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endParaRPr sz="22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sz="3200" b="1" dirty="0">
              <a:latin typeface="Arial" panose="020B0604020202020204" pitchFamily="34" charset="0"/>
            </a:endParaRPr>
          </a:p>
        </p:txBody>
      </p:sp>
      <p:sp>
        <p:nvSpPr>
          <p:cNvPr id="26" name="Text Box 56"/>
          <p:cNvSpPr txBox="1"/>
          <p:nvPr/>
        </p:nvSpPr>
        <p:spPr>
          <a:xfrm>
            <a:off x="1752600" y="3994785"/>
            <a:ext cx="18694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sz="2400" b="1" dirty="0">
                <a:latin typeface="Arial" panose="020B0604020202020204" pitchFamily="34" charset="0"/>
              </a:rPr>
              <a:t>  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sz="2400" b="1" dirty="0">
              <a:latin typeface="Arial" panose="020B0604020202020204" pitchFamily="34" charset="0"/>
            </a:endParaRPr>
          </a:p>
        </p:txBody>
      </p:sp>
      <p:graphicFrame>
        <p:nvGraphicFramePr>
          <p:cNvPr id="27" name="Object 57"/>
          <p:cNvGraphicFramePr>
            <a:graphicFrameLocks noChangeAspect="1"/>
          </p:cNvGraphicFramePr>
          <p:nvPr/>
        </p:nvGraphicFramePr>
        <p:xfrm>
          <a:off x="9067800" y="3847465"/>
          <a:ext cx="6991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79400" imgH="419100" progId="Equation.3">
                  <p:embed/>
                </p:oleObj>
              </mc:Choice>
              <mc:Fallback>
                <p:oleObj r:id="rId5" imgW="279400" imgH="419100" progId="Equation.3">
                  <p:embed/>
                  <p:pic>
                    <p:nvPicPr>
                      <p:cNvPr id="27" name="Object 5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67800" y="3847465"/>
                        <a:ext cx="6991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58"/>
          <p:cNvGraphicFramePr>
            <a:graphicFrameLocks noChangeAspect="1"/>
          </p:cNvGraphicFramePr>
          <p:nvPr/>
        </p:nvGraphicFramePr>
        <p:xfrm>
          <a:off x="7569835" y="3806825"/>
          <a:ext cx="6229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279400" imgH="419100" progId="Equation.3">
                  <p:embed/>
                </p:oleObj>
              </mc:Choice>
              <mc:Fallback>
                <p:oleObj r:id="rId7" imgW="279400" imgH="419100" progId="Equation.3">
                  <p:embed/>
                  <p:pic>
                    <p:nvPicPr>
                      <p:cNvPr id="28" name="Object 5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69835" y="3806825"/>
                        <a:ext cx="6229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59"/>
          <p:cNvGraphicFramePr>
            <a:graphicFrameLocks noChangeAspect="1"/>
          </p:cNvGraphicFramePr>
          <p:nvPr/>
        </p:nvGraphicFramePr>
        <p:xfrm>
          <a:off x="5486400" y="3856673"/>
          <a:ext cx="1049337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19040" imgH="393480" progId="Equation.DSMT4">
                  <p:embed/>
                </p:oleObj>
              </mc:Choice>
              <mc:Fallback>
                <p:oleObj name="Equation" r:id="rId8" imgW="419040" imgH="393480" progId="Equation.DSMT4">
                  <p:embed/>
                  <p:pic>
                    <p:nvPicPr>
                      <p:cNvPr id="29" name="Object 5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86400" y="3856673"/>
                        <a:ext cx="1049337" cy="719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60"/>
          <p:cNvGraphicFramePr>
            <a:graphicFrameLocks noChangeAspect="1"/>
          </p:cNvGraphicFramePr>
          <p:nvPr/>
        </p:nvGraphicFramePr>
        <p:xfrm>
          <a:off x="3818890" y="3923665"/>
          <a:ext cx="6991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9400" imgH="419100" progId="Equation.DSMT4">
                  <p:embed/>
                </p:oleObj>
              </mc:Choice>
              <mc:Fallback>
                <p:oleObj name="Equation" r:id="rId10" imgW="279400" imgH="419100" progId="Equation.DSMT4">
                  <p:embed/>
                  <p:pic>
                    <p:nvPicPr>
                      <p:cNvPr id="30" name="Object 6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8890" y="3923665"/>
                        <a:ext cx="6991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61"/>
          <p:cNvGraphicFramePr>
            <a:graphicFrameLocks noChangeAspect="1"/>
          </p:cNvGraphicFramePr>
          <p:nvPr/>
        </p:nvGraphicFramePr>
        <p:xfrm>
          <a:off x="2209800" y="3877965"/>
          <a:ext cx="769620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279400" imgH="419100" progId="Equation.3">
                  <p:embed/>
                </p:oleObj>
              </mc:Choice>
              <mc:Fallback>
                <p:oleObj r:id="rId11" imgW="279400" imgH="419100" progId="Equation.3">
                  <p:embed/>
                  <p:pic>
                    <p:nvPicPr>
                      <p:cNvPr id="31" name="Object 6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09800" y="3877965"/>
                        <a:ext cx="769620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46"/>
          <p:cNvSpPr txBox="1"/>
          <p:nvPr/>
        </p:nvSpPr>
        <p:spPr>
          <a:xfrm>
            <a:off x="4986020" y="4752320"/>
            <a:ext cx="196913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Text Box 46"/>
          <p:cNvSpPr txBox="1"/>
          <p:nvPr/>
        </p:nvSpPr>
        <p:spPr>
          <a:xfrm>
            <a:off x="1688465" y="4724400"/>
            <a:ext cx="200723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Text Box 46"/>
          <p:cNvSpPr txBox="1"/>
          <p:nvPr/>
        </p:nvSpPr>
        <p:spPr>
          <a:xfrm>
            <a:off x="3146425" y="4724400"/>
            <a:ext cx="196913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Text Box 46"/>
          <p:cNvSpPr txBox="1"/>
          <p:nvPr/>
        </p:nvSpPr>
        <p:spPr>
          <a:xfrm>
            <a:off x="6858000" y="4744065"/>
            <a:ext cx="196913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Text Box 46"/>
          <p:cNvSpPr txBox="1"/>
          <p:nvPr/>
        </p:nvSpPr>
        <p:spPr>
          <a:xfrm>
            <a:off x="8474075" y="4744065"/>
            <a:ext cx="196913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2514600" y="152400"/>
            <a:ext cx="8001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vi-VN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5684051" y="685800"/>
            <a:ext cx="10590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alt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altLang="vi-VN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81400" y="12192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 đơn vị đo diện tích đã học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39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ình hiệu Rung chuông vàng (2007 - 2010)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st="308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411200" y="3276600"/>
            <a:ext cx="609600" cy="609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08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33800" y="2608927"/>
            <a:ext cx="799289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</a:t>
            </a:r>
          </a:p>
          <a:p>
            <a:pPr algn="ctr"/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CHUÔNG VÀNG</a:t>
            </a:r>
          </a:p>
        </p:txBody>
      </p:sp>
    </p:spTree>
    <p:extLst>
      <p:ext uri="{BB962C8B-B14F-4D97-AF65-F5344CB8AC3E}">
        <p14:creationId xmlns:p14="http://schemas.microsoft.com/office/powerpoint/2010/main" val="102059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4"/>
          <p:cNvSpPr txBox="1">
            <a:spLocks noChangeArrowheads="1"/>
          </p:cNvSpPr>
          <p:nvPr/>
        </p:nvSpPr>
        <p:spPr bwMode="gray">
          <a:xfrm>
            <a:off x="4343400" y="5029200"/>
            <a:ext cx="2362200" cy="646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Đáp án: </a:t>
            </a:r>
          </a:p>
        </p:txBody>
      </p:sp>
      <p:sp>
        <p:nvSpPr>
          <p:cNvPr id="11" name="Oval 44"/>
          <p:cNvSpPr>
            <a:spLocks noChangeArrowheads="1"/>
          </p:cNvSpPr>
          <p:nvPr/>
        </p:nvSpPr>
        <p:spPr bwMode="auto">
          <a:xfrm>
            <a:off x="7048500" y="6062663"/>
            <a:ext cx="1562100" cy="614362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Đáp án</a:t>
            </a:r>
          </a:p>
        </p:txBody>
      </p:sp>
      <p:sp>
        <p:nvSpPr>
          <p:cNvPr id="12" name="AutoShape 45"/>
          <p:cNvSpPr>
            <a:spLocks noChangeArrowheads="1"/>
          </p:cNvSpPr>
          <p:nvPr/>
        </p:nvSpPr>
        <p:spPr bwMode="auto">
          <a:xfrm>
            <a:off x="9369425" y="144780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3" name="AutoShape 46"/>
          <p:cNvSpPr>
            <a:spLocks noChangeArrowheads="1"/>
          </p:cNvSpPr>
          <p:nvPr/>
        </p:nvSpPr>
        <p:spPr bwMode="auto">
          <a:xfrm>
            <a:off x="9372600" y="145256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80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4" name="AutoShape 57"/>
          <p:cNvSpPr>
            <a:spLocks noChangeArrowheads="1"/>
          </p:cNvSpPr>
          <p:nvPr/>
        </p:nvSpPr>
        <p:spPr bwMode="auto">
          <a:xfrm>
            <a:off x="9350375" y="145256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5" name="AutoShape 58"/>
          <p:cNvSpPr>
            <a:spLocks noChangeArrowheads="1"/>
          </p:cNvSpPr>
          <p:nvPr/>
        </p:nvSpPr>
        <p:spPr bwMode="auto">
          <a:xfrm>
            <a:off x="9350375" y="145256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6" name="AutoShape 59"/>
          <p:cNvSpPr>
            <a:spLocks noChangeArrowheads="1"/>
          </p:cNvSpPr>
          <p:nvPr/>
        </p:nvSpPr>
        <p:spPr bwMode="auto">
          <a:xfrm>
            <a:off x="9350375" y="145256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7" name="AutoShape 60"/>
          <p:cNvSpPr>
            <a:spLocks noChangeArrowheads="1"/>
          </p:cNvSpPr>
          <p:nvPr/>
        </p:nvSpPr>
        <p:spPr bwMode="auto">
          <a:xfrm>
            <a:off x="9350375" y="145256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8" name="AutoShape 61"/>
          <p:cNvSpPr>
            <a:spLocks noChangeArrowheads="1"/>
          </p:cNvSpPr>
          <p:nvPr/>
        </p:nvSpPr>
        <p:spPr bwMode="auto">
          <a:xfrm>
            <a:off x="9350375" y="145256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9" name="AutoShape 62"/>
          <p:cNvSpPr>
            <a:spLocks noChangeArrowheads="1"/>
          </p:cNvSpPr>
          <p:nvPr/>
        </p:nvSpPr>
        <p:spPr bwMode="auto">
          <a:xfrm>
            <a:off x="9350375" y="145256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0" name="AutoShape 63"/>
          <p:cNvSpPr>
            <a:spLocks noChangeArrowheads="1"/>
          </p:cNvSpPr>
          <p:nvPr/>
        </p:nvSpPr>
        <p:spPr bwMode="auto">
          <a:xfrm>
            <a:off x="9350375" y="145256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1" name="AutoShape 64"/>
          <p:cNvSpPr>
            <a:spLocks noChangeArrowheads="1"/>
          </p:cNvSpPr>
          <p:nvPr/>
        </p:nvSpPr>
        <p:spPr bwMode="auto">
          <a:xfrm>
            <a:off x="9350375" y="145256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2" name="AutoShape 65"/>
          <p:cNvSpPr>
            <a:spLocks noChangeArrowheads="1"/>
          </p:cNvSpPr>
          <p:nvPr/>
        </p:nvSpPr>
        <p:spPr bwMode="auto">
          <a:xfrm>
            <a:off x="9350375" y="145256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10</a:t>
            </a:r>
          </a:p>
        </p:txBody>
      </p:sp>
      <p:grpSp>
        <p:nvGrpSpPr>
          <p:cNvPr id="2" name="Group 76"/>
          <p:cNvGrpSpPr>
            <a:grpSpLocks/>
          </p:cNvGrpSpPr>
          <p:nvPr/>
        </p:nvGrpSpPr>
        <p:grpSpPr bwMode="auto">
          <a:xfrm>
            <a:off x="8229600" y="5167313"/>
            <a:ext cx="2133600" cy="571500"/>
            <a:chOff x="912" y="2592"/>
            <a:chExt cx="3072" cy="960"/>
          </a:xfrm>
        </p:grpSpPr>
        <p:sp>
          <p:nvSpPr>
            <p:cNvPr id="8217" name="Oval 77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8218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b="1" i="1" kern="1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26" name="AutoShape 80"/>
          <p:cNvSpPr>
            <a:spLocks noChangeArrowheads="1"/>
          </p:cNvSpPr>
          <p:nvPr/>
        </p:nvSpPr>
        <p:spPr bwMode="auto">
          <a:xfrm>
            <a:off x="2586038" y="6229350"/>
            <a:ext cx="1757362" cy="6286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499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1">
                <a:srgbClr val="F952A0"/>
              </a:gs>
              <a:gs pos="84500">
                <a:srgbClr val="C50849"/>
              </a:gs>
              <a:gs pos="91000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pic>
        <p:nvPicPr>
          <p:cNvPr id="8209" name="Picture 96" descr="anixmas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52400"/>
            <a:ext cx="832326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0" name="WordArt 30"/>
          <p:cNvSpPr>
            <a:spLocks noChangeArrowheads="1" noChangeShapeType="1" noTextEdit="1"/>
          </p:cNvSpPr>
          <p:nvPr/>
        </p:nvSpPr>
        <p:spPr bwMode="auto">
          <a:xfrm>
            <a:off x="3429000" y="533401"/>
            <a:ext cx="5334000" cy="665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8211" name="Text Box 6"/>
          <p:cNvSpPr txBox="1">
            <a:spLocks noChangeArrowheads="1"/>
          </p:cNvSpPr>
          <p:nvPr/>
        </p:nvSpPr>
        <p:spPr bwMode="auto">
          <a:xfrm>
            <a:off x="1828800" y="1447800"/>
            <a:ext cx="3962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12 ha =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m</a:t>
            </a:r>
            <a:endParaRPr lang="en-US" altLang="en-US" sz="3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12" name="Text Box 47"/>
          <p:cNvSpPr txBox="1">
            <a:spLocks noChangeArrowheads="1"/>
          </p:cNvSpPr>
          <p:nvPr/>
        </p:nvSpPr>
        <p:spPr bwMode="auto">
          <a:xfrm>
            <a:off x="2362200" y="2438400"/>
            <a:ext cx="3810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1 200</a:t>
            </a: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gray">
          <a:xfrm>
            <a:off x="4343400" y="5029200"/>
            <a:ext cx="2362200" cy="646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C</a:t>
            </a:r>
          </a:p>
        </p:txBody>
      </p:sp>
      <p:sp>
        <p:nvSpPr>
          <p:cNvPr id="8214" name="Text Box 47"/>
          <p:cNvSpPr txBox="1">
            <a:spLocks noChangeArrowheads="1"/>
          </p:cNvSpPr>
          <p:nvPr/>
        </p:nvSpPr>
        <p:spPr bwMode="auto">
          <a:xfrm>
            <a:off x="2362200" y="3048000"/>
            <a:ext cx="3810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12 000</a:t>
            </a:r>
          </a:p>
        </p:txBody>
      </p:sp>
      <p:sp>
        <p:nvSpPr>
          <p:cNvPr id="8215" name="Text Box 47"/>
          <p:cNvSpPr txBox="1">
            <a:spLocks noChangeArrowheads="1"/>
          </p:cNvSpPr>
          <p:nvPr/>
        </p:nvSpPr>
        <p:spPr bwMode="auto">
          <a:xfrm>
            <a:off x="2362200" y="3697287"/>
            <a:ext cx="3200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120 000</a:t>
            </a:r>
          </a:p>
        </p:txBody>
      </p:sp>
      <p:sp>
        <p:nvSpPr>
          <p:cNvPr id="8216" name="Text Box 47"/>
          <p:cNvSpPr txBox="1">
            <a:spLocks noChangeArrowheads="1"/>
          </p:cNvSpPr>
          <p:nvPr/>
        </p:nvSpPr>
        <p:spPr bwMode="auto">
          <a:xfrm>
            <a:off x="2362200" y="4306887"/>
            <a:ext cx="3200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102 000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5486400" y="1371600"/>
            <a:ext cx="38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4941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4"/>
          <p:cNvSpPr txBox="1">
            <a:spLocks noChangeArrowheads="1"/>
          </p:cNvSpPr>
          <p:nvPr/>
        </p:nvSpPr>
        <p:spPr bwMode="gray">
          <a:xfrm>
            <a:off x="4343400" y="5105400"/>
            <a:ext cx="2362200" cy="646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Đáp án: </a:t>
            </a:r>
          </a:p>
        </p:txBody>
      </p:sp>
      <p:sp>
        <p:nvSpPr>
          <p:cNvPr id="11" name="Oval 44"/>
          <p:cNvSpPr>
            <a:spLocks noChangeArrowheads="1"/>
          </p:cNvSpPr>
          <p:nvPr/>
        </p:nvSpPr>
        <p:spPr bwMode="auto">
          <a:xfrm>
            <a:off x="7048500" y="6062663"/>
            <a:ext cx="1562100" cy="614362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Đáp án</a:t>
            </a:r>
          </a:p>
        </p:txBody>
      </p:sp>
      <p:sp>
        <p:nvSpPr>
          <p:cNvPr id="12" name="AutoShape 45"/>
          <p:cNvSpPr>
            <a:spLocks noChangeArrowheads="1"/>
          </p:cNvSpPr>
          <p:nvPr/>
        </p:nvSpPr>
        <p:spPr bwMode="auto">
          <a:xfrm>
            <a:off x="9369425" y="144780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3" name="AutoShape 46"/>
          <p:cNvSpPr>
            <a:spLocks noChangeArrowheads="1"/>
          </p:cNvSpPr>
          <p:nvPr/>
        </p:nvSpPr>
        <p:spPr bwMode="auto">
          <a:xfrm>
            <a:off x="9372600" y="145256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80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4" name="AutoShape 57"/>
          <p:cNvSpPr>
            <a:spLocks noChangeArrowheads="1"/>
          </p:cNvSpPr>
          <p:nvPr/>
        </p:nvSpPr>
        <p:spPr bwMode="auto">
          <a:xfrm>
            <a:off x="9350375" y="145256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5" name="AutoShape 58"/>
          <p:cNvSpPr>
            <a:spLocks noChangeArrowheads="1"/>
          </p:cNvSpPr>
          <p:nvPr/>
        </p:nvSpPr>
        <p:spPr bwMode="auto">
          <a:xfrm>
            <a:off x="9350375" y="145256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6" name="AutoShape 59"/>
          <p:cNvSpPr>
            <a:spLocks noChangeArrowheads="1"/>
          </p:cNvSpPr>
          <p:nvPr/>
        </p:nvSpPr>
        <p:spPr bwMode="auto">
          <a:xfrm>
            <a:off x="9350375" y="145256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7" name="AutoShape 60"/>
          <p:cNvSpPr>
            <a:spLocks noChangeArrowheads="1"/>
          </p:cNvSpPr>
          <p:nvPr/>
        </p:nvSpPr>
        <p:spPr bwMode="auto">
          <a:xfrm>
            <a:off x="9350375" y="145256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8" name="AutoShape 61"/>
          <p:cNvSpPr>
            <a:spLocks noChangeArrowheads="1"/>
          </p:cNvSpPr>
          <p:nvPr/>
        </p:nvSpPr>
        <p:spPr bwMode="auto">
          <a:xfrm>
            <a:off x="9350375" y="145256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9" name="AutoShape 62"/>
          <p:cNvSpPr>
            <a:spLocks noChangeArrowheads="1"/>
          </p:cNvSpPr>
          <p:nvPr/>
        </p:nvSpPr>
        <p:spPr bwMode="auto">
          <a:xfrm>
            <a:off x="9350375" y="145256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0" name="AutoShape 63"/>
          <p:cNvSpPr>
            <a:spLocks noChangeArrowheads="1"/>
          </p:cNvSpPr>
          <p:nvPr/>
        </p:nvSpPr>
        <p:spPr bwMode="auto">
          <a:xfrm>
            <a:off x="9350375" y="145256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1" name="AutoShape 64"/>
          <p:cNvSpPr>
            <a:spLocks noChangeArrowheads="1"/>
          </p:cNvSpPr>
          <p:nvPr/>
        </p:nvSpPr>
        <p:spPr bwMode="auto">
          <a:xfrm>
            <a:off x="9350375" y="145256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2" name="AutoShape 65"/>
          <p:cNvSpPr>
            <a:spLocks noChangeArrowheads="1"/>
          </p:cNvSpPr>
          <p:nvPr/>
        </p:nvSpPr>
        <p:spPr bwMode="auto">
          <a:xfrm>
            <a:off x="9350375" y="145256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10</a:t>
            </a:r>
          </a:p>
        </p:txBody>
      </p:sp>
      <p:grpSp>
        <p:nvGrpSpPr>
          <p:cNvPr id="2" name="Group 76"/>
          <p:cNvGrpSpPr>
            <a:grpSpLocks/>
          </p:cNvGrpSpPr>
          <p:nvPr/>
        </p:nvGrpSpPr>
        <p:grpSpPr bwMode="auto">
          <a:xfrm>
            <a:off x="8229600" y="5167313"/>
            <a:ext cx="2133600" cy="571500"/>
            <a:chOff x="912" y="2592"/>
            <a:chExt cx="3072" cy="960"/>
          </a:xfrm>
        </p:grpSpPr>
        <p:sp>
          <p:nvSpPr>
            <p:cNvPr id="8217" name="Oval 77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8218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b="1" i="1" kern="1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26" name="AutoShape 80"/>
          <p:cNvSpPr>
            <a:spLocks noChangeArrowheads="1"/>
          </p:cNvSpPr>
          <p:nvPr/>
        </p:nvSpPr>
        <p:spPr bwMode="auto">
          <a:xfrm>
            <a:off x="2586038" y="6229350"/>
            <a:ext cx="1757362" cy="6286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499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1">
                <a:srgbClr val="F952A0"/>
              </a:gs>
              <a:gs pos="84500">
                <a:srgbClr val="C50849"/>
              </a:gs>
              <a:gs pos="91000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pic>
        <p:nvPicPr>
          <p:cNvPr id="8209" name="Picture 96" descr="anixmas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52400"/>
            <a:ext cx="832326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0" name="WordArt 30"/>
          <p:cNvSpPr>
            <a:spLocks noChangeArrowheads="1" noChangeShapeType="1" noTextEdit="1"/>
          </p:cNvSpPr>
          <p:nvPr/>
        </p:nvSpPr>
        <p:spPr bwMode="auto">
          <a:xfrm>
            <a:off x="3429000" y="533401"/>
            <a:ext cx="5334000" cy="665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8211" name="Text Box 6"/>
          <p:cNvSpPr txBox="1">
            <a:spLocks noChangeArrowheads="1"/>
          </p:cNvSpPr>
          <p:nvPr/>
        </p:nvSpPr>
        <p:spPr bwMode="auto">
          <a:xfrm>
            <a:off x="1828800" y="1447800"/>
            <a:ext cx="6019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30 000 ha =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km</a:t>
            </a:r>
            <a:endParaRPr lang="en-US" altLang="en-US" sz="3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12" name="Text Box 47"/>
          <p:cNvSpPr txBox="1">
            <a:spLocks noChangeArrowheads="1"/>
          </p:cNvSpPr>
          <p:nvPr/>
        </p:nvSpPr>
        <p:spPr bwMode="auto">
          <a:xfrm>
            <a:off x="2362200" y="2438400"/>
            <a:ext cx="3810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 </a:t>
            </a: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gray">
          <a:xfrm>
            <a:off x="4343400" y="5105400"/>
            <a:ext cx="2362200" cy="646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C</a:t>
            </a:r>
          </a:p>
        </p:txBody>
      </p:sp>
      <p:sp>
        <p:nvSpPr>
          <p:cNvPr id="8214" name="Text Box 47"/>
          <p:cNvSpPr txBox="1">
            <a:spLocks noChangeArrowheads="1"/>
          </p:cNvSpPr>
          <p:nvPr/>
        </p:nvSpPr>
        <p:spPr bwMode="auto">
          <a:xfrm>
            <a:off x="2362200" y="3048000"/>
            <a:ext cx="3810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30 </a:t>
            </a:r>
          </a:p>
        </p:txBody>
      </p:sp>
      <p:sp>
        <p:nvSpPr>
          <p:cNvPr id="8215" name="Text Box 47"/>
          <p:cNvSpPr txBox="1">
            <a:spLocks noChangeArrowheads="1"/>
          </p:cNvSpPr>
          <p:nvPr/>
        </p:nvSpPr>
        <p:spPr bwMode="auto">
          <a:xfrm>
            <a:off x="2362200" y="3697287"/>
            <a:ext cx="3200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300</a:t>
            </a:r>
          </a:p>
        </p:txBody>
      </p:sp>
      <p:sp>
        <p:nvSpPr>
          <p:cNvPr id="8216" name="Text Box 47"/>
          <p:cNvSpPr txBox="1">
            <a:spLocks noChangeArrowheads="1"/>
          </p:cNvSpPr>
          <p:nvPr/>
        </p:nvSpPr>
        <p:spPr bwMode="auto">
          <a:xfrm>
            <a:off x="2362200" y="4306887"/>
            <a:ext cx="3200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3000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6553200" y="1443335"/>
            <a:ext cx="38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533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4"/>
          <p:cNvSpPr txBox="1">
            <a:spLocks noChangeArrowheads="1"/>
          </p:cNvSpPr>
          <p:nvPr/>
        </p:nvSpPr>
        <p:spPr bwMode="gray">
          <a:xfrm>
            <a:off x="4343400" y="5105400"/>
            <a:ext cx="2362200" cy="646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Đáp án: </a:t>
            </a:r>
          </a:p>
        </p:txBody>
      </p:sp>
      <p:sp>
        <p:nvSpPr>
          <p:cNvPr id="11" name="Oval 44"/>
          <p:cNvSpPr>
            <a:spLocks noChangeArrowheads="1"/>
          </p:cNvSpPr>
          <p:nvPr/>
        </p:nvSpPr>
        <p:spPr bwMode="auto">
          <a:xfrm>
            <a:off x="7048500" y="6062663"/>
            <a:ext cx="1562100" cy="614362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Đáp án</a:t>
            </a:r>
          </a:p>
        </p:txBody>
      </p:sp>
      <p:sp>
        <p:nvSpPr>
          <p:cNvPr id="12" name="AutoShape 45"/>
          <p:cNvSpPr>
            <a:spLocks noChangeArrowheads="1"/>
          </p:cNvSpPr>
          <p:nvPr/>
        </p:nvSpPr>
        <p:spPr bwMode="auto">
          <a:xfrm>
            <a:off x="9369425" y="144780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3" name="AutoShape 46"/>
          <p:cNvSpPr>
            <a:spLocks noChangeArrowheads="1"/>
          </p:cNvSpPr>
          <p:nvPr/>
        </p:nvSpPr>
        <p:spPr bwMode="auto">
          <a:xfrm>
            <a:off x="9372600" y="145256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80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4" name="AutoShape 57"/>
          <p:cNvSpPr>
            <a:spLocks noChangeArrowheads="1"/>
          </p:cNvSpPr>
          <p:nvPr/>
        </p:nvSpPr>
        <p:spPr bwMode="auto">
          <a:xfrm>
            <a:off x="9350375" y="145256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5" name="AutoShape 58"/>
          <p:cNvSpPr>
            <a:spLocks noChangeArrowheads="1"/>
          </p:cNvSpPr>
          <p:nvPr/>
        </p:nvSpPr>
        <p:spPr bwMode="auto">
          <a:xfrm>
            <a:off x="9350375" y="145256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6" name="AutoShape 59"/>
          <p:cNvSpPr>
            <a:spLocks noChangeArrowheads="1"/>
          </p:cNvSpPr>
          <p:nvPr/>
        </p:nvSpPr>
        <p:spPr bwMode="auto">
          <a:xfrm>
            <a:off x="9350375" y="145256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7" name="AutoShape 60"/>
          <p:cNvSpPr>
            <a:spLocks noChangeArrowheads="1"/>
          </p:cNvSpPr>
          <p:nvPr/>
        </p:nvSpPr>
        <p:spPr bwMode="auto">
          <a:xfrm>
            <a:off x="9350375" y="145256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8" name="AutoShape 61"/>
          <p:cNvSpPr>
            <a:spLocks noChangeArrowheads="1"/>
          </p:cNvSpPr>
          <p:nvPr/>
        </p:nvSpPr>
        <p:spPr bwMode="auto">
          <a:xfrm>
            <a:off x="9350375" y="145256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9" name="AutoShape 62"/>
          <p:cNvSpPr>
            <a:spLocks noChangeArrowheads="1"/>
          </p:cNvSpPr>
          <p:nvPr/>
        </p:nvSpPr>
        <p:spPr bwMode="auto">
          <a:xfrm>
            <a:off x="9350375" y="145256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0" name="AutoShape 63"/>
          <p:cNvSpPr>
            <a:spLocks noChangeArrowheads="1"/>
          </p:cNvSpPr>
          <p:nvPr/>
        </p:nvSpPr>
        <p:spPr bwMode="auto">
          <a:xfrm>
            <a:off x="9350375" y="145256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1" name="AutoShape 64"/>
          <p:cNvSpPr>
            <a:spLocks noChangeArrowheads="1"/>
          </p:cNvSpPr>
          <p:nvPr/>
        </p:nvSpPr>
        <p:spPr bwMode="auto">
          <a:xfrm>
            <a:off x="9350375" y="145256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2" name="AutoShape 65"/>
          <p:cNvSpPr>
            <a:spLocks noChangeArrowheads="1"/>
          </p:cNvSpPr>
          <p:nvPr/>
        </p:nvSpPr>
        <p:spPr bwMode="auto">
          <a:xfrm>
            <a:off x="9350375" y="145256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10</a:t>
            </a:r>
          </a:p>
        </p:txBody>
      </p:sp>
      <p:grpSp>
        <p:nvGrpSpPr>
          <p:cNvPr id="2" name="Group 76"/>
          <p:cNvGrpSpPr>
            <a:grpSpLocks/>
          </p:cNvGrpSpPr>
          <p:nvPr/>
        </p:nvGrpSpPr>
        <p:grpSpPr bwMode="auto">
          <a:xfrm>
            <a:off x="8229600" y="5167313"/>
            <a:ext cx="2133600" cy="571500"/>
            <a:chOff x="912" y="2592"/>
            <a:chExt cx="3072" cy="960"/>
          </a:xfrm>
        </p:grpSpPr>
        <p:sp>
          <p:nvSpPr>
            <p:cNvPr id="8217" name="Oval 77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8218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b="1" i="1" kern="1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26" name="AutoShape 80"/>
          <p:cNvSpPr>
            <a:spLocks noChangeArrowheads="1"/>
          </p:cNvSpPr>
          <p:nvPr/>
        </p:nvSpPr>
        <p:spPr bwMode="auto">
          <a:xfrm>
            <a:off x="2586038" y="6229350"/>
            <a:ext cx="1757362" cy="6286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499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1">
                <a:srgbClr val="F952A0"/>
              </a:gs>
              <a:gs pos="84500">
                <a:srgbClr val="C50849"/>
              </a:gs>
              <a:gs pos="91000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pic>
        <p:nvPicPr>
          <p:cNvPr id="8209" name="Picture 96" descr="anixmas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52400"/>
            <a:ext cx="832326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0" name="WordArt 30"/>
          <p:cNvSpPr>
            <a:spLocks noChangeArrowheads="1" noChangeShapeType="1" noTextEdit="1"/>
          </p:cNvSpPr>
          <p:nvPr/>
        </p:nvSpPr>
        <p:spPr bwMode="auto">
          <a:xfrm>
            <a:off x="3429000" y="533401"/>
            <a:ext cx="5334000" cy="665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8211" name="Text Box 6"/>
          <p:cNvSpPr txBox="1">
            <a:spLocks noChangeArrowheads="1"/>
          </p:cNvSpPr>
          <p:nvPr/>
        </p:nvSpPr>
        <p:spPr bwMode="auto">
          <a:xfrm>
            <a:off x="1828800" y="1447800"/>
            <a:ext cx="6019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4 m  5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dm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cm</a:t>
            </a:r>
            <a:endParaRPr lang="en-US" altLang="en-US" sz="3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12" name="Text Box 47"/>
          <p:cNvSpPr txBox="1">
            <a:spLocks noChangeArrowheads="1"/>
          </p:cNvSpPr>
          <p:nvPr/>
        </p:nvSpPr>
        <p:spPr bwMode="auto">
          <a:xfrm>
            <a:off x="2362200" y="2362200"/>
            <a:ext cx="3810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40 500</a:t>
            </a: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gray">
          <a:xfrm>
            <a:off x="4343400" y="5105400"/>
            <a:ext cx="2362200" cy="646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A</a:t>
            </a:r>
          </a:p>
        </p:txBody>
      </p:sp>
      <p:sp>
        <p:nvSpPr>
          <p:cNvPr id="8214" name="Text Box 47"/>
          <p:cNvSpPr txBox="1">
            <a:spLocks noChangeArrowheads="1"/>
          </p:cNvSpPr>
          <p:nvPr/>
        </p:nvSpPr>
        <p:spPr bwMode="auto">
          <a:xfrm>
            <a:off x="2362200" y="2971800"/>
            <a:ext cx="3810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45000</a:t>
            </a:r>
          </a:p>
        </p:txBody>
      </p:sp>
      <p:sp>
        <p:nvSpPr>
          <p:cNvPr id="8215" name="Text Box 47"/>
          <p:cNvSpPr txBox="1">
            <a:spLocks noChangeArrowheads="1"/>
          </p:cNvSpPr>
          <p:nvPr/>
        </p:nvSpPr>
        <p:spPr bwMode="auto">
          <a:xfrm>
            <a:off x="2362200" y="3621087"/>
            <a:ext cx="3200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450</a:t>
            </a:r>
          </a:p>
        </p:txBody>
      </p:sp>
      <p:sp>
        <p:nvSpPr>
          <p:cNvPr id="8216" name="Text Box 47"/>
          <p:cNvSpPr txBox="1">
            <a:spLocks noChangeArrowheads="1"/>
          </p:cNvSpPr>
          <p:nvPr/>
        </p:nvSpPr>
        <p:spPr bwMode="auto">
          <a:xfrm>
            <a:off x="2362200" y="4230687"/>
            <a:ext cx="3200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45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5105400" y="1371600"/>
            <a:ext cx="38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6553200" y="1371600"/>
            <a:ext cx="38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3962400" y="1371600"/>
            <a:ext cx="38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2551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955801" y="322263"/>
            <a:ext cx="8321675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72707" name="Group 3"/>
          <p:cNvGrpSpPr>
            <a:grpSpLocks/>
          </p:cNvGrpSpPr>
          <p:nvPr/>
        </p:nvGrpSpPr>
        <p:grpSpPr bwMode="auto">
          <a:xfrm>
            <a:off x="2387600" y="706438"/>
            <a:ext cx="7499350" cy="5105400"/>
            <a:chOff x="960" y="480"/>
            <a:chExt cx="2134" cy="2400"/>
          </a:xfrm>
        </p:grpSpPr>
        <p:grpSp>
          <p:nvGrpSpPr>
            <p:cNvPr id="14341" name="Group 4"/>
            <p:cNvGrpSpPr>
              <a:grpSpLocks/>
            </p:cNvGrpSpPr>
            <p:nvPr/>
          </p:nvGrpSpPr>
          <p:grpSpPr bwMode="auto">
            <a:xfrm>
              <a:off x="960" y="480"/>
              <a:ext cx="2134" cy="2400"/>
              <a:chOff x="930" y="1104"/>
              <a:chExt cx="1056" cy="1236"/>
            </a:xfrm>
          </p:grpSpPr>
          <p:grpSp>
            <p:nvGrpSpPr>
              <p:cNvPr id="14343" name="Group 5"/>
              <p:cNvGrpSpPr>
                <a:grpSpLocks/>
              </p:cNvGrpSpPr>
              <p:nvPr/>
            </p:nvGrpSpPr>
            <p:grpSpPr bwMode="auto">
              <a:xfrm>
                <a:off x="960" y="1104"/>
                <a:ext cx="1008" cy="1152"/>
                <a:chOff x="960" y="1104"/>
                <a:chExt cx="1008" cy="1152"/>
              </a:xfrm>
            </p:grpSpPr>
            <p:sp>
              <p:nvSpPr>
                <p:cNvPr id="14349" name="Freeform 6"/>
                <p:cNvSpPr>
                  <a:spLocks/>
                </p:cNvSpPr>
                <p:nvPr/>
              </p:nvSpPr>
              <p:spPr bwMode="auto">
                <a:xfrm>
                  <a:off x="960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50" name="Freeform 7"/>
                <p:cNvSpPr>
                  <a:spLocks/>
                </p:cNvSpPr>
                <p:nvPr/>
              </p:nvSpPr>
              <p:spPr bwMode="auto">
                <a:xfrm flipH="1">
                  <a:off x="1584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51" name="Line 8"/>
                <p:cNvSpPr>
                  <a:spLocks noChangeShapeType="1"/>
                </p:cNvSpPr>
                <p:nvPr/>
              </p:nvSpPr>
              <p:spPr bwMode="auto">
                <a:xfrm>
                  <a:off x="960" y="2256"/>
                  <a:ext cx="1008" cy="0"/>
                </a:xfrm>
                <a:prstGeom prst="line">
                  <a:avLst/>
                </a:prstGeom>
                <a:noFill/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52" name="Oval 9"/>
                <p:cNvSpPr>
                  <a:spLocks noChangeArrowheads="1"/>
                </p:cNvSpPr>
                <p:nvPr/>
              </p:nvSpPr>
              <p:spPr bwMode="auto">
                <a:xfrm>
                  <a:off x="1316" y="1104"/>
                  <a:ext cx="288" cy="288"/>
                </a:xfrm>
                <a:prstGeom prst="ellipse">
                  <a:avLst/>
                </a:pr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4344" name="Oval 10"/>
              <p:cNvSpPr>
                <a:spLocks noChangeArrowheads="1"/>
              </p:cNvSpPr>
              <p:nvPr/>
            </p:nvSpPr>
            <p:spPr bwMode="auto">
              <a:xfrm>
                <a:off x="1152" y="1334"/>
                <a:ext cx="624" cy="86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345" name="Rectangle 11"/>
              <p:cNvSpPr>
                <a:spLocks noChangeArrowheads="1"/>
              </p:cNvSpPr>
              <p:nvPr/>
            </p:nvSpPr>
            <p:spPr bwMode="auto">
              <a:xfrm>
                <a:off x="1132" y="1776"/>
                <a:ext cx="672" cy="48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346" name="Oval 12"/>
              <p:cNvSpPr>
                <a:spLocks noChangeArrowheads="1"/>
              </p:cNvSpPr>
              <p:nvPr/>
            </p:nvSpPr>
            <p:spPr bwMode="auto">
              <a:xfrm>
                <a:off x="1008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347" name="Oval 13"/>
              <p:cNvSpPr>
                <a:spLocks noChangeArrowheads="1"/>
              </p:cNvSpPr>
              <p:nvPr/>
            </p:nvSpPr>
            <p:spPr bwMode="auto">
              <a:xfrm>
                <a:off x="1730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348" name="Oval 14"/>
              <p:cNvSpPr>
                <a:spLocks noChangeArrowheads="1"/>
              </p:cNvSpPr>
              <p:nvPr/>
            </p:nvSpPr>
            <p:spPr bwMode="auto">
              <a:xfrm>
                <a:off x="930" y="2196"/>
                <a:ext cx="1056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14342" name="Picture 15" descr="05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80"/>
              <a:ext cx="148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2720" name="WordArt 16"/>
          <p:cNvSpPr>
            <a:spLocks noChangeArrowheads="1" noChangeShapeType="1" noTextEdit="1"/>
          </p:cNvSpPr>
          <p:nvPr/>
        </p:nvSpPr>
        <p:spPr bwMode="auto">
          <a:xfrm>
            <a:off x="1905001" y="2895601"/>
            <a:ext cx="8105775" cy="19097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kern="10" spc="-36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người chiến thắng</a:t>
            </a:r>
            <a:endParaRPr lang="en-US" sz="3600" kern="10" spc="-36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31167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27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514600" y="468750"/>
            <a:ext cx="8001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vi-VN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638800" y="1334869"/>
            <a:ext cx="1371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altLang="vi-V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altLang="vi-VN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1B3DF75-4E69-24BC-1F15-42C9CD8FE106}"/>
              </a:ext>
            </a:extLst>
          </p:cNvPr>
          <p:cNvSpPr/>
          <p:nvPr/>
        </p:nvSpPr>
        <p:spPr>
          <a:xfrm>
            <a:off x="4176539" y="2514600"/>
            <a:ext cx="3595861" cy="909540"/>
          </a:xfrm>
          <a:prstGeom prst="roundRect">
            <a:avLst/>
          </a:prstGeom>
          <a:solidFill>
            <a:srgbClr val="0A3152"/>
          </a:solidFill>
          <a:ln w="19050">
            <a:solidFill>
              <a:srgbClr val="0A315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km</a:t>
            </a:r>
            <a:r>
              <a:rPr lang="en-US" sz="3600" b="1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…?.. ha</a:t>
            </a:r>
          </a:p>
        </p:txBody>
      </p:sp>
      <p:sp>
        <p:nvSpPr>
          <p:cNvPr id="7" name="Speech Bubble: Rectangle 5">
            <a:extLst>
              <a:ext uri="{FF2B5EF4-FFF2-40B4-BE49-F238E27FC236}">
                <a16:creationId xmlns:a16="http://schemas.microsoft.com/office/drawing/2014/main" id="{21B3DF75-4E69-24BC-1F15-42C9CD8FE106}"/>
              </a:ext>
            </a:extLst>
          </p:cNvPr>
          <p:cNvSpPr/>
          <p:nvPr/>
        </p:nvSpPr>
        <p:spPr>
          <a:xfrm>
            <a:off x="4204811" y="2514600"/>
            <a:ext cx="5015389" cy="909540"/>
          </a:xfrm>
          <a:prstGeom prst="roundRect">
            <a:avLst/>
          </a:prstGeom>
          <a:solidFill>
            <a:srgbClr val="0A3152"/>
          </a:solidFill>
          <a:ln w="19050">
            <a:solidFill>
              <a:srgbClr val="0A315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nl-NL" sz="4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56 000 ha = ..?..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km</a:t>
            </a:r>
            <a:r>
              <a:rPr lang="en-US" sz="4000" b="1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Speech Bubble: Rectangle 5">
            <a:extLst>
              <a:ext uri="{FF2B5EF4-FFF2-40B4-BE49-F238E27FC236}">
                <a16:creationId xmlns:a16="http://schemas.microsoft.com/office/drawing/2014/main" id="{21B3DF75-4E69-24BC-1F15-42C9CD8FE106}"/>
              </a:ext>
            </a:extLst>
          </p:cNvPr>
          <p:cNvSpPr/>
          <p:nvPr/>
        </p:nvSpPr>
        <p:spPr>
          <a:xfrm>
            <a:off x="4219273" y="2514600"/>
            <a:ext cx="3553128" cy="909540"/>
          </a:xfrm>
          <a:prstGeom prst="roundRect">
            <a:avLst/>
          </a:prstGeom>
          <a:solidFill>
            <a:srgbClr val="0A3152"/>
          </a:solidFill>
          <a:ln w="19050">
            <a:solidFill>
              <a:srgbClr val="0A315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nl-NL" sz="4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ha = .?..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</a:t>
            </a:r>
            <a:r>
              <a:rPr lang="en-US" sz="4000" b="1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37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">
            <a:extLst>
              <a:ext uri="{FF2B5EF4-FFF2-40B4-BE49-F238E27FC236}">
                <a16:creationId xmlns:a16="http://schemas.microsoft.com/office/drawing/2014/main" id="{B0306384-A42C-CEF8-2B7C-B39E841DF50A}"/>
              </a:ext>
            </a:extLst>
          </p:cNvPr>
          <p:cNvSpPr/>
          <p:nvPr/>
        </p:nvSpPr>
        <p:spPr>
          <a:xfrm>
            <a:off x="211656" y="152400"/>
            <a:ext cx="11827944" cy="64770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4" descr="Không có mô tả.">
            <a:extLst>
              <a:ext uri="{FF2B5EF4-FFF2-40B4-BE49-F238E27FC236}">
                <a16:creationId xmlns:a16="http://schemas.microsoft.com/office/drawing/2014/main" id="{6285A406-09C4-7157-20FE-CB49702176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211655" y="0"/>
            <a:ext cx="1758659" cy="6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AE4244-D0A5-6997-EE9A-DCBBACCC3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8047" y="2111830"/>
            <a:ext cx="6771639" cy="3986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FD85A2B5-31AD-E7C3-7110-A1DB00F3274C}"/>
              </a:ext>
            </a:extLst>
          </p:cNvPr>
          <p:cNvSpPr/>
          <p:nvPr/>
        </p:nvSpPr>
        <p:spPr>
          <a:xfrm>
            <a:off x="533400" y="1041970"/>
            <a:ext cx="3135086" cy="1635916"/>
          </a:xfrm>
          <a:prstGeom prst="wedgeRoundRectCallout">
            <a:avLst>
              <a:gd name="adj1" fmla="val 41162"/>
              <a:gd name="adj2" fmla="val 7121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222A0455-10E3-A52E-5D75-57DF0B1542F2}"/>
              </a:ext>
            </a:extLst>
          </p:cNvPr>
          <p:cNvSpPr/>
          <p:nvPr/>
        </p:nvSpPr>
        <p:spPr>
          <a:xfrm>
            <a:off x="4114800" y="359229"/>
            <a:ext cx="4267200" cy="1959429"/>
          </a:xfrm>
          <a:prstGeom prst="wedgeRoundRectCallout">
            <a:avLst>
              <a:gd name="adj1" fmla="val -37110"/>
              <a:gd name="adj2" fmla="val 7652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nhỏ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3A61ACF6-51D9-4C1D-D763-B8669F3CD7DA}"/>
              </a:ext>
            </a:extLst>
          </p:cNvPr>
          <p:cNvSpPr/>
          <p:nvPr/>
        </p:nvSpPr>
        <p:spPr>
          <a:xfrm>
            <a:off x="8545286" y="2111830"/>
            <a:ext cx="3341914" cy="1698170"/>
          </a:xfrm>
          <a:prstGeom prst="wedgeRoundRectCallout">
            <a:avLst>
              <a:gd name="adj1" fmla="val -30366"/>
              <a:gd name="adj2" fmla="val 7652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781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514600" y="468750"/>
            <a:ext cx="8001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vi-VN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684051" y="1091625"/>
            <a:ext cx="10590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alt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altLang="vi-VN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1701225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đơn vị đo diện tích đã học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29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5694407"/>
              </p:ext>
            </p:extLst>
          </p:nvPr>
        </p:nvGraphicFramePr>
        <p:xfrm>
          <a:off x="230505" y="1969770"/>
          <a:ext cx="11730990" cy="3417570"/>
        </p:xfrm>
        <a:graphic>
          <a:graphicData uri="http://schemas.openxmlformats.org/drawingml/2006/table">
            <a:tbl>
              <a:tblPr/>
              <a:tblGrid>
                <a:gridCol w="1675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5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1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4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90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982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3446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1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en-US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en-US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5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 Box 32"/>
          <p:cNvSpPr txBox="1"/>
          <p:nvPr/>
        </p:nvSpPr>
        <p:spPr>
          <a:xfrm>
            <a:off x="5157470" y="1969770"/>
            <a:ext cx="21443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 vuông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3"/>
          <p:cNvSpPr txBox="1"/>
          <p:nvPr/>
        </p:nvSpPr>
        <p:spPr>
          <a:xfrm>
            <a:off x="1128395" y="1912620"/>
            <a:ext cx="36518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hơn mét vuông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34"/>
          <p:cNvSpPr txBox="1"/>
          <p:nvPr/>
        </p:nvSpPr>
        <p:spPr>
          <a:xfrm>
            <a:off x="7945120" y="1905000"/>
            <a:ext cx="33826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hơn mét vuông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5"/>
          <p:cNvSpPr txBox="1"/>
          <p:nvPr/>
        </p:nvSpPr>
        <p:spPr>
          <a:xfrm>
            <a:off x="5661025" y="2463800"/>
            <a:ext cx="7969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36"/>
          <p:cNvSpPr txBox="1"/>
          <p:nvPr/>
        </p:nvSpPr>
        <p:spPr>
          <a:xfrm>
            <a:off x="367030" y="2433955"/>
            <a:ext cx="10591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solidFill>
                  <a:srgbClr val="0B0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sz="2800" b="1" baseline="30000" dirty="0">
                <a:solidFill>
                  <a:srgbClr val="0B0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solidFill>
                <a:srgbClr val="0B0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37"/>
          <p:cNvSpPr txBox="1"/>
          <p:nvPr/>
        </p:nvSpPr>
        <p:spPr>
          <a:xfrm>
            <a:off x="7232015" y="2439670"/>
            <a:ext cx="10591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solidFill>
                  <a:srgbClr val="0B0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sz="2800" b="1" baseline="30000" dirty="0">
                <a:solidFill>
                  <a:srgbClr val="0B0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baseline="30000" dirty="0">
                <a:solidFill>
                  <a:srgbClr val="0B0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800" b="1" dirty="0">
              <a:solidFill>
                <a:srgbClr val="0B0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38"/>
          <p:cNvSpPr txBox="1"/>
          <p:nvPr/>
        </p:nvSpPr>
        <p:spPr>
          <a:xfrm>
            <a:off x="8947150" y="2486660"/>
            <a:ext cx="10026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solidFill>
                  <a:srgbClr val="0B0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sz="2800" b="1" baseline="30000" dirty="0">
                <a:solidFill>
                  <a:srgbClr val="0B0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solidFill>
                <a:srgbClr val="0B0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39"/>
          <p:cNvSpPr txBox="1"/>
          <p:nvPr/>
        </p:nvSpPr>
        <p:spPr>
          <a:xfrm>
            <a:off x="10515600" y="2478405"/>
            <a:ext cx="1190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solidFill>
                  <a:srgbClr val="0B0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sz="2800" b="1" baseline="30000" dirty="0">
                <a:solidFill>
                  <a:srgbClr val="0B0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solidFill>
                <a:srgbClr val="0B0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40"/>
          <p:cNvSpPr txBox="1"/>
          <p:nvPr/>
        </p:nvSpPr>
        <p:spPr>
          <a:xfrm>
            <a:off x="3681730" y="2475230"/>
            <a:ext cx="12954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solidFill>
                  <a:srgbClr val="0B0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</a:t>
            </a:r>
            <a:r>
              <a:rPr sz="2800" b="1" baseline="30000" dirty="0">
                <a:solidFill>
                  <a:srgbClr val="0B0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solidFill>
                <a:srgbClr val="0B0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41"/>
          <p:cNvSpPr txBox="1"/>
          <p:nvPr/>
        </p:nvSpPr>
        <p:spPr>
          <a:xfrm>
            <a:off x="2111375" y="2501265"/>
            <a:ext cx="10604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B0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endParaRPr sz="2800" b="1" dirty="0">
              <a:solidFill>
                <a:srgbClr val="0B0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Box 42"/>
          <p:cNvSpPr txBox="1"/>
          <p:nvPr/>
        </p:nvSpPr>
        <p:spPr>
          <a:xfrm rot="10800000" flipV="1">
            <a:off x="-10887" y="3352800"/>
            <a:ext cx="1915886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 Box 44"/>
          <p:cNvSpPr txBox="1"/>
          <p:nvPr/>
        </p:nvSpPr>
        <p:spPr>
          <a:xfrm>
            <a:off x="1600200" y="3308985"/>
            <a:ext cx="207264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ha                    </a:t>
            </a:r>
            <a:endParaRPr sz="24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45"/>
          <p:cNvSpPr txBox="1"/>
          <p:nvPr/>
        </p:nvSpPr>
        <p:spPr>
          <a:xfrm>
            <a:off x="3380740" y="3308985"/>
            <a:ext cx="18008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 Box 46"/>
          <p:cNvSpPr txBox="1"/>
          <p:nvPr/>
        </p:nvSpPr>
        <p:spPr>
          <a:xfrm>
            <a:off x="5062220" y="3317240"/>
            <a:ext cx="196913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 Box 47"/>
          <p:cNvSpPr txBox="1"/>
          <p:nvPr/>
        </p:nvSpPr>
        <p:spPr>
          <a:xfrm>
            <a:off x="7043420" y="3308985"/>
            <a:ext cx="18008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 Box 48"/>
          <p:cNvSpPr txBox="1"/>
          <p:nvPr/>
        </p:nvSpPr>
        <p:spPr>
          <a:xfrm>
            <a:off x="8409305" y="3308985"/>
            <a:ext cx="21062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 Box 49"/>
          <p:cNvSpPr txBox="1"/>
          <p:nvPr/>
        </p:nvSpPr>
        <p:spPr>
          <a:xfrm>
            <a:off x="10253980" y="3308985"/>
            <a:ext cx="18008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400" b="1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 Box 51"/>
          <p:cNvSpPr txBox="1"/>
          <p:nvPr/>
        </p:nvSpPr>
        <p:spPr>
          <a:xfrm>
            <a:off x="10212070" y="3994785"/>
            <a:ext cx="19151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Arial" panose="020B0604020202020204" pitchFamily="34" charset="0"/>
            </a:endParaRPr>
          </a:p>
        </p:txBody>
      </p:sp>
      <p:sp>
        <p:nvSpPr>
          <p:cNvPr id="22" name="Text Box 52"/>
          <p:cNvSpPr txBox="1"/>
          <p:nvPr/>
        </p:nvSpPr>
        <p:spPr>
          <a:xfrm>
            <a:off x="8658225" y="3994785"/>
            <a:ext cx="18268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dm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 Box 53"/>
          <p:cNvSpPr txBox="1"/>
          <p:nvPr/>
        </p:nvSpPr>
        <p:spPr>
          <a:xfrm>
            <a:off x="6935470" y="3918585"/>
            <a:ext cx="196405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sz="2400" b="1" dirty="0">
              <a:latin typeface="Arial" panose="020B0604020202020204" pitchFamily="34" charset="0"/>
            </a:endParaRPr>
          </a:p>
        </p:txBody>
      </p:sp>
      <p:sp>
        <p:nvSpPr>
          <p:cNvPr id="24" name="Text Box 54"/>
          <p:cNvSpPr txBox="1"/>
          <p:nvPr/>
        </p:nvSpPr>
        <p:spPr>
          <a:xfrm>
            <a:off x="5052060" y="3994785"/>
            <a:ext cx="20345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   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</a:t>
            </a:r>
            <a:endParaRPr sz="2400" b="1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Text Box 55"/>
          <p:cNvSpPr txBox="1"/>
          <p:nvPr/>
        </p:nvSpPr>
        <p:spPr>
          <a:xfrm>
            <a:off x="3313430" y="4063365"/>
            <a:ext cx="186817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endParaRPr sz="22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sz="3200" b="1" dirty="0">
              <a:latin typeface="Arial" panose="020B0604020202020204" pitchFamily="34" charset="0"/>
            </a:endParaRPr>
          </a:p>
        </p:txBody>
      </p:sp>
      <p:sp>
        <p:nvSpPr>
          <p:cNvPr id="26" name="Text Box 56"/>
          <p:cNvSpPr txBox="1"/>
          <p:nvPr/>
        </p:nvSpPr>
        <p:spPr>
          <a:xfrm>
            <a:off x="1752600" y="3994785"/>
            <a:ext cx="186944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400" b="1" dirty="0">
                <a:latin typeface="Arial" panose="020B0604020202020204" pitchFamily="34" charset="0"/>
              </a:rPr>
              <a:t>   </a:t>
            </a:r>
            <a:r>
              <a:rPr lang="en-US" sz="2400" b="1" dirty="0">
                <a:latin typeface="Arial" panose="020B0604020202020204" pitchFamily="34" charset="0"/>
              </a:rPr>
              <a:t>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sz="2400" b="1" dirty="0">
              <a:latin typeface="Arial" panose="020B0604020202020204" pitchFamily="34" charset="0"/>
            </a:endParaRPr>
          </a:p>
        </p:txBody>
      </p:sp>
      <p:graphicFrame>
        <p:nvGraphicFramePr>
          <p:cNvPr id="28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410551"/>
              </p:ext>
            </p:extLst>
          </p:nvPr>
        </p:nvGraphicFramePr>
        <p:xfrm>
          <a:off x="10744200" y="3880485"/>
          <a:ext cx="6229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79400" imgH="419100" progId="Equation.3">
                  <p:embed/>
                </p:oleObj>
              </mc:Choice>
              <mc:Fallback>
                <p:oleObj r:id="rId3" imgW="279400" imgH="419100" progId="Equation.3">
                  <p:embed/>
                  <p:pic>
                    <p:nvPicPr>
                      <p:cNvPr id="28" name="Object 5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44200" y="3880485"/>
                        <a:ext cx="6229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301968"/>
              </p:ext>
            </p:extLst>
          </p:nvPr>
        </p:nvGraphicFramePr>
        <p:xfrm>
          <a:off x="5486400" y="3852863"/>
          <a:ext cx="1049337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19040" imgH="393480" progId="Equation.DSMT4">
                  <p:embed/>
                </p:oleObj>
              </mc:Choice>
              <mc:Fallback>
                <p:oleObj name="Equation" r:id="rId5" imgW="419040" imgH="393480" progId="Equation.DSMT4">
                  <p:embed/>
                  <p:pic>
                    <p:nvPicPr>
                      <p:cNvPr id="29" name="Object 5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86400" y="3852863"/>
                        <a:ext cx="1049337" cy="719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46"/>
          <p:cNvSpPr txBox="1"/>
          <p:nvPr/>
        </p:nvSpPr>
        <p:spPr>
          <a:xfrm>
            <a:off x="5234305" y="4752320"/>
            <a:ext cx="172085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d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Text Box 46"/>
          <p:cNvSpPr txBox="1"/>
          <p:nvPr/>
        </p:nvSpPr>
        <p:spPr>
          <a:xfrm>
            <a:off x="1688465" y="4724400"/>
            <a:ext cx="200723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Text Box 46"/>
          <p:cNvSpPr txBox="1"/>
          <p:nvPr/>
        </p:nvSpPr>
        <p:spPr>
          <a:xfrm>
            <a:off x="3212465" y="4724400"/>
            <a:ext cx="196913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Text Box 46"/>
          <p:cNvSpPr txBox="1"/>
          <p:nvPr/>
        </p:nvSpPr>
        <p:spPr>
          <a:xfrm>
            <a:off x="6858000" y="4744065"/>
            <a:ext cx="196913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c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Text Box 46"/>
          <p:cNvSpPr txBox="1"/>
          <p:nvPr/>
        </p:nvSpPr>
        <p:spPr>
          <a:xfrm>
            <a:off x="8474075" y="4744065"/>
            <a:ext cx="196913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m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2514600" y="152400"/>
            <a:ext cx="8001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vi-VN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5684051" y="685800"/>
            <a:ext cx="10590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alt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altLang="vi-VN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81400" y="12192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 đơn vị đo diện tích đã học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42"/>
          <p:cNvSpPr txBox="1"/>
          <p:nvPr/>
        </p:nvSpPr>
        <p:spPr>
          <a:xfrm rot="10800000" flipV="1">
            <a:off x="0" y="3962400"/>
            <a:ext cx="1915886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5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027551"/>
              </p:ext>
            </p:extLst>
          </p:nvPr>
        </p:nvGraphicFramePr>
        <p:xfrm>
          <a:off x="2196465" y="3810000"/>
          <a:ext cx="6229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79400" imgH="419100" progId="Equation.3">
                  <p:embed/>
                </p:oleObj>
              </mc:Choice>
              <mc:Fallback>
                <p:oleObj r:id="rId3" imgW="279400" imgH="419100" progId="Equation.3">
                  <p:embed/>
                  <p:pic>
                    <p:nvPicPr>
                      <p:cNvPr id="28" name="Object 5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6465" y="3810000"/>
                        <a:ext cx="6229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 Box 46"/>
          <p:cNvSpPr txBox="1"/>
          <p:nvPr/>
        </p:nvSpPr>
        <p:spPr>
          <a:xfrm>
            <a:off x="1600200" y="4719935"/>
            <a:ext cx="1820839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7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485198"/>
              </p:ext>
            </p:extLst>
          </p:nvPr>
        </p:nvGraphicFramePr>
        <p:xfrm>
          <a:off x="7530465" y="3733800"/>
          <a:ext cx="6229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79400" imgH="419100" progId="Equation.3">
                  <p:embed/>
                </p:oleObj>
              </mc:Choice>
              <mc:Fallback>
                <p:oleObj r:id="rId3" imgW="279400" imgH="419100" progId="Equation.3">
                  <p:embed/>
                  <p:pic>
                    <p:nvPicPr>
                      <p:cNvPr id="45" name="Object 5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30465" y="3733800"/>
                        <a:ext cx="6229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759918"/>
              </p:ext>
            </p:extLst>
          </p:nvPr>
        </p:nvGraphicFramePr>
        <p:xfrm>
          <a:off x="3872865" y="3886200"/>
          <a:ext cx="6229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79400" imgH="419100" progId="Equation.3">
                  <p:embed/>
                </p:oleObj>
              </mc:Choice>
              <mc:Fallback>
                <p:oleObj r:id="rId3" imgW="279400" imgH="419100" progId="Equation.3">
                  <p:embed/>
                  <p:pic>
                    <p:nvPicPr>
                      <p:cNvPr id="45" name="Object 5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72865" y="3886200"/>
                        <a:ext cx="6229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 Box 42"/>
          <p:cNvSpPr txBox="1"/>
          <p:nvPr/>
        </p:nvSpPr>
        <p:spPr>
          <a:xfrm rot="10800000" flipV="1">
            <a:off x="-87086" y="3962400"/>
            <a:ext cx="1915886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Text Box 46"/>
          <p:cNvSpPr txBox="1"/>
          <p:nvPr/>
        </p:nvSpPr>
        <p:spPr>
          <a:xfrm>
            <a:off x="5346065" y="4724400"/>
            <a:ext cx="120713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Text Box 46"/>
          <p:cNvSpPr txBox="1"/>
          <p:nvPr/>
        </p:nvSpPr>
        <p:spPr>
          <a:xfrm>
            <a:off x="8610600" y="4724400"/>
            <a:ext cx="120713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Text Box 46"/>
          <p:cNvSpPr txBox="1"/>
          <p:nvPr/>
        </p:nvSpPr>
        <p:spPr>
          <a:xfrm>
            <a:off x="7010400" y="4724400"/>
            <a:ext cx="120713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4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145768"/>
              </p:ext>
            </p:extLst>
          </p:nvPr>
        </p:nvGraphicFramePr>
        <p:xfrm>
          <a:off x="9130665" y="3810000"/>
          <a:ext cx="6229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79400" imgH="419100" progId="Equation.3">
                  <p:embed/>
                </p:oleObj>
              </mc:Choice>
              <mc:Fallback>
                <p:oleObj r:id="rId3" imgW="279400" imgH="419100" progId="Equation.3">
                  <p:embed/>
                  <p:pic>
                    <p:nvPicPr>
                      <p:cNvPr id="28" name="Object 5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30665" y="3810000"/>
                        <a:ext cx="6229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1774209" y="5511225"/>
            <a:ext cx="102806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1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31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6200" y="5486400"/>
            <a:ext cx="190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1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1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1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12570" y="6019800"/>
            <a:ext cx="10603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1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1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57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01473"/>
              </p:ext>
            </p:extLst>
          </p:nvPr>
        </p:nvGraphicFramePr>
        <p:xfrm>
          <a:off x="6934200" y="5937885"/>
          <a:ext cx="6229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79400" imgH="419100" progId="Equation.3">
                  <p:embed/>
                </p:oleObj>
              </mc:Choice>
              <mc:Fallback>
                <p:oleObj r:id="rId3" imgW="279400" imgH="419100" progId="Equation.3">
                  <p:embed/>
                  <p:pic>
                    <p:nvPicPr>
                      <p:cNvPr id="54" name="Object 5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34200" y="5937885"/>
                        <a:ext cx="6229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486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33" grpId="0"/>
      <p:bldP spid="34" grpId="0"/>
      <p:bldP spid="36" grpId="0"/>
      <p:bldP spid="37" grpId="0"/>
      <p:bldP spid="38" grpId="0"/>
      <p:bldP spid="44" grpId="0"/>
      <p:bldP spid="46" grpId="0"/>
      <p:bldP spid="50" grpId="0"/>
      <p:bldP spid="51" grpId="0"/>
      <p:bldP spid="52" grpId="0"/>
      <p:bldP spid="53" grpId="0"/>
      <p:bldP spid="48" grpId="0"/>
      <p:bldP spid="55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2514600" y="152400"/>
            <a:ext cx="8001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vi-VN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5684051" y="685800"/>
            <a:ext cx="10590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alt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altLang="vi-VN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81400" y="12192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 đơn vị đo diện tích đã học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1978591" y="2286000"/>
            <a:ext cx="12218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</p:spTree>
    <p:extLst>
      <p:ext uri="{BB962C8B-B14F-4D97-AF65-F5344CB8AC3E}">
        <p14:creationId xmlns:p14="http://schemas.microsoft.com/office/powerpoint/2010/main" val="4216038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1" name="文本框 9">
            <a:extLst>
              <a:ext uri="{FF2B5EF4-FFF2-40B4-BE49-F238E27FC236}">
                <a16:creationId xmlns:a16="http://schemas.microsoft.com/office/drawing/2014/main" id="{8871BC80-FE1D-4416-A68B-929E5BA13CC3}"/>
              </a:ext>
            </a:extLst>
          </p:cNvPr>
          <p:cNvSpPr txBox="1"/>
          <p:nvPr/>
        </p:nvSpPr>
        <p:spPr>
          <a:xfrm>
            <a:off x="925285" y="174172"/>
            <a:ext cx="10820399" cy="2294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buClr>
                <a:srgbClr val="FFFA00"/>
              </a:buClr>
              <a:defRPr sz="2800">
                <a:solidFill>
                  <a:srgbClr val="0A3152"/>
                </a:solidFill>
                <a:effectLst/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lvl="0" algn="just"/>
            <a:r>
              <a:rPr lang="vi-VN" altLang="zh-CN" sz="3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 câu trả lời đúng</a:t>
            </a:r>
          </a:p>
          <a:p>
            <a:pPr lvl="0" algn="just"/>
            <a:r>
              <a:rPr lang="vi-VN" altLang="zh-CN" sz="3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Mai và Mi vừa làm một ngôi nhà bằng bìa cứng. Mặt sàn của ngôi nhà có dạng hình vuông với diện tích là 4 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200" b="1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altLang="zh-CN" sz="3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Diện tích mặt sàn của ngôi nhà đó tính theo đơn vị đề-xi-mét vuông là:</a:t>
            </a:r>
            <a:endParaRPr kumimoji="0" lang="zh-CN" altLang="en-US" sz="3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F0CF2E9-C695-EEBB-6D97-553832B6BB83}"/>
              </a:ext>
            </a:extLst>
          </p:cNvPr>
          <p:cNvSpPr/>
          <p:nvPr/>
        </p:nvSpPr>
        <p:spPr>
          <a:xfrm>
            <a:off x="152400" y="206829"/>
            <a:ext cx="555171" cy="50074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FC9632D-B337-DB31-846E-573D2CB10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687" y="2583407"/>
            <a:ext cx="7066188" cy="4177301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7B85F8F-747C-EC5A-9212-2CE13C4EA462}"/>
              </a:ext>
            </a:extLst>
          </p:cNvPr>
          <p:cNvSpPr/>
          <p:nvPr/>
        </p:nvSpPr>
        <p:spPr>
          <a:xfrm>
            <a:off x="7358743" y="2688771"/>
            <a:ext cx="446314" cy="4680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0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2514600" y="152400"/>
            <a:ext cx="8001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vi-VN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5684051" y="685800"/>
            <a:ext cx="10590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alt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altLang="vi-VN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81400" y="12192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 đơn vị đo diện tích đã học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1978591" y="2286000"/>
            <a:ext cx="12218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1200" y="3072825"/>
            <a:ext cx="12218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981200" y="3886200"/>
            <a:ext cx="14269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3: 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048000" y="3072825"/>
            <a:ext cx="1676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7691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文本框 9">
            <a:extLst>
              <a:ext uri="{FF2B5EF4-FFF2-40B4-BE49-F238E27FC236}">
                <a16:creationId xmlns:a16="http://schemas.microsoft.com/office/drawing/2014/main" id="{8871BC80-FE1D-4416-A68B-929E5BA13CC3}"/>
              </a:ext>
            </a:extLst>
          </p:cNvPr>
          <p:cNvSpPr txBox="1"/>
          <p:nvPr/>
        </p:nvSpPr>
        <p:spPr>
          <a:xfrm>
            <a:off x="925285" y="174172"/>
            <a:ext cx="10820399" cy="17032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buClr>
                <a:srgbClr val="FFFA00"/>
              </a:buClr>
              <a:defRPr sz="2800">
                <a:solidFill>
                  <a:srgbClr val="0A3152"/>
                </a:solidFill>
                <a:effectLst/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A00"/>
              </a:buClr>
              <a:buSzTx/>
              <a:buFontTx/>
              <a:buNone/>
              <a:tabLst/>
              <a:defRPr/>
            </a:pPr>
            <a:r>
              <a:rPr kumimoji="0" lang="vi-VN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 câu trả lời đúng</a:t>
            </a:r>
          </a:p>
          <a:p>
            <a:pPr lvl="0" algn="just"/>
            <a:r>
              <a:rPr lang="vi-VN" altLang="zh-CN" sz="3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 mặt bàn học của Việt có dạng hình chữ nhật. Diện tích mặt bàn đó khoảng: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思源黑体 CN Heavy" panose="020B0A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0CF2E9-C695-EEBB-6D97-553832B6BB83}"/>
              </a:ext>
            </a:extLst>
          </p:cNvPr>
          <p:cNvSpPr/>
          <p:nvPr/>
        </p:nvSpPr>
        <p:spPr>
          <a:xfrm>
            <a:off x="152400" y="206829"/>
            <a:ext cx="555171" cy="50074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A1B1C2-4055-8C3A-10DC-68FE69D31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457" y="2087763"/>
            <a:ext cx="5023076" cy="41082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246D7C-824C-7A8A-78E4-A9EC3F09440D}"/>
              </a:ext>
            </a:extLst>
          </p:cNvPr>
          <p:cNvSpPr txBox="1"/>
          <p:nvPr/>
        </p:nvSpPr>
        <p:spPr>
          <a:xfrm>
            <a:off x="772886" y="2471057"/>
            <a:ext cx="5377543" cy="295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50 cm</a:t>
            </a:r>
            <a:r>
              <a:rPr lang="en-US" sz="3200" b="0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50 dm</a:t>
            </a:r>
            <a:r>
              <a:rPr lang="en-US" sz="3200" b="0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50 m</a:t>
            </a:r>
            <a:r>
              <a:rPr lang="en-US" sz="3200" b="0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50 ha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5B1D15F-840F-5E1F-99E4-05ABAB6B97B5}"/>
              </a:ext>
            </a:extLst>
          </p:cNvPr>
          <p:cNvSpPr/>
          <p:nvPr/>
        </p:nvSpPr>
        <p:spPr>
          <a:xfrm>
            <a:off x="772886" y="3461657"/>
            <a:ext cx="478971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6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1706</TotalTime>
  <Words>648</Words>
  <Application>Microsoft Office PowerPoint</Application>
  <PresentationFormat>Widescreen</PresentationFormat>
  <Paragraphs>199</Paragraphs>
  <Slides>15</Slides>
  <Notes>4</Notes>
  <HiddenSlides>0</HiddenSlides>
  <MMClips>2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.VnTime</vt:lpstr>
      <vt:lpstr>Arial</vt:lpstr>
      <vt:lpstr>Calibri</vt:lpstr>
      <vt:lpstr>Cambria</vt:lpstr>
      <vt:lpstr>Times New Roman</vt:lpstr>
      <vt:lpstr>Office Theme</vt:lpstr>
      <vt:lpstr>Equation.3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Administrator</cp:lastModifiedBy>
  <cp:revision>272</cp:revision>
  <dcterms:created xsi:type="dcterms:W3CDTF">2022-04-05T21:27:26Z</dcterms:created>
  <dcterms:modified xsi:type="dcterms:W3CDTF">2024-11-12T14:47:39Z</dcterms:modified>
</cp:coreProperties>
</file>